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0" r:id="rId4"/>
    <p:sldId id="300" r:id="rId5"/>
    <p:sldId id="261" r:id="rId6"/>
    <p:sldId id="264" r:id="rId7"/>
    <p:sldId id="257" r:id="rId8"/>
    <p:sldId id="272" r:id="rId9"/>
    <p:sldId id="259" r:id="rId10"/>
    <p:sldId id="284" r:id="rId11"/>
    <p:sldId id="285" r:id="rId12"/>
    <p:sldId id="286" r:id="rId13"/>
    <p:sldId id="287" r:id="rId14"/>
    <p:sldId id="288" r:id="rId15"/>
    <p:sldId id="275" r:id="rId16"/>
    <p:sldId id="289" r:id="rId17"/>
    <p:sldId id="290" r:id="rId18"/>
    <p:sldId id="291" r:id="rId19"/>
    <p:sldId id="292" r:id="rId20"/>
    <p:sldId id="293" r:id="rId21"/>
    <p:sldId id="294" r:id="rId22"/>
    <p:sldId id="267" r:id="rId23"/>
    <p:sldId id="295" r:id="rId24"/>
    <p:sldId id="296" r:id="rId25"/>
    <p:sldId id="301" r:id="rId26"/>
    <p:sldId id="273" r:id="rId27"/>
    <p:sldId id="299" r:id="rId28"/>
    <p:sldId id="29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81"/>
    <p:restoredTop sz="94653"/>
  </p:normalViewPr>
  <p:slideViewPr>
    <p:cSldViewPr snapToGrid="0">
      <p:cViewPr>
        <p:scale>
          <a:sx n="119" d="100"/>
          <a:sy n="119" d="100"/>
        </p:scale>
        <p:origin x="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42.png>
</file>

<file path=ppt/media/image44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18128-5AA7-C7A2-1B26-46B3433C6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D264DC-30AF-DA21-32C9-74A8E1F69B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D76E7-878F-EFE7-DB58-A39CB62A5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0CD9CF-8AF5-EBC6-D43A-3EB28101F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826976-6249-BF49-B908-AAE6B6CF9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215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25683-9738-9739-D2D2-6D5CD8655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BDF6EC-1111-9454-AE9D-CAD434A05F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1ACFF2-8E55-6098-A877-A6B2F7B9B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E5E25-8A9D-427E-1701-4DD203AE6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315A70-6FAC-E428-A0FC-F7697317C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07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E24DCA-7ABA-7D84-8AA4-E4A09D0273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5357768-44A0-0955-6345-07786FC268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0A84F-9D39-572D-9E21-135A684776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A227DA-03B5-E9A2-FC27-656BB45E9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92981-DFD1-F0EA-32E5-4C0F25430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904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93E02-92D1-8479-0D81-66707EC13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002DEA-ADD3-047B-D300-DB67CFC13D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643B7B-1DE8-9B30-D088-B68930A60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2EF501-FD13-74EA-A9D8-2F86E6B1E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DACDFF-C271-1CE8-18A1-265DB38EB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8310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3AD0A8-28F7-2593-9232-8769A2281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DB95B4-A368-9DA0-5870-999AE0941C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88866-427B-B2D8-633F-190FFD8DE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349486-0554-2260-2577-FB3ED2E015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0ABE8-4C01-160B-8035-5371C8FDD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305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ABA73-F145-4996-CFA3-55FB0005D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EAC87-248B-98E7-8A71-71CD8B5D6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7218AA-95C0-A63A-0C42-3B80D285DE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D7FE29-1B4F-74C8-E183-782C3E697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C6FEFCA-7786-A07F-FA71-C2907B5C2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B641FF-2CC9-426A-C9D2-BA4D50880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BED54-A71D-E690-4540-7DE339B65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5CFC56-F2C4-0E82-6C94-F31DB2ED6C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2CDEB-19B6-298C-7203-0E726BBFD4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A9BCBE-391D-0903-8FCD-B7D3BB915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B4AD16-3D5B-197F-F2FC-2AD89FED08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8E83A0-2E3C-8082-25BF-4CFB2BF75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FA659A-842D-1103-B249-69B65EDC3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43FE63-023D-9288-0668-EB2AA0EDE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24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96032-8088-E409-F42B-E0B525654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4165D25-488D-EC96-6374-91AB72CE6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F0C1FF-6364-16CE-BC71-0D1099FEC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5F90A6-EA2A-FD91-2883-2588BFF4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75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729BD7-DA0E-797B-DBB8-A2A0F4CE1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C5299A-4FAA-6F3B-7147-4C34DC2F6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00E017-5E52-BE18-30D3-CFB04F0A9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596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FA2C0-1E78-2CC3-1AEE-AA493885D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70894-B9B3-E757-25C1-70506E566F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A2FBE7-3F6E-CCDD-C389-B4AEC4370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75DB84-C503-3026-61CB-097C61E32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F58576-4580-43AF-0D76-D7A45AF90E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C44285-5DBA-718F-3BF8-AE59861F9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703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0C724-9B18-67D0-9ECF-6652F9C51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02AB1D-0012-7EAF-754E-6E7BB036A0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E311ED-2EC3-AF0A-3D36-DCF2A91BC2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153E46-4A31-B98F-F1CD-22195B5D8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910FA6-A5E8-0EF5-6049-29B83E3A5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432A02-AE2D-9CF2-3BA8-0777E04F7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156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876262-6172-97A9-1EBA-4618C6368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9EA6C-5773-AF53-E1DB-BA5297048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CB515-B45C-74CF-EF23-79225D1697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290C80-91EB-9540-9E42-06195A2788B2}" type="datetimeFigureOut">
              <a:rPr lang="en-US" smtClean="0"/>
              <a:t>6/28/25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EEFC1-7BED-FA79-6F67-9C82F013A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68D6C-1475-6FD9-B69F-EA98A1CED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A846DF-471F-9E4F-ADB1-AC9552CD9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7385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ashadab@princeton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hadab/unified-kinematic-wave-theory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mailto:mashadab@princeton.edu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07E3C-6604-B958-3483-0B1F250216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7170" y="1451235"/>
            <a:ext cx="9557657" cy="2387600"/>
          </a:xfrm>
        </p:spPr>
        <p:txBody>
          <a:bodyPr>
            <a:normAutofit fontScale="90000"/>
          </a:bodyPr>
          <a:lstStyle/>
          <a:p>
            <a:br>
              <a:rPr lang="en-US" dirty="0">
                <a:latin typeface="Avenir Book" panose="02000503020000020003" pitchFamily="2" charset="0"/>
              </a:rPr>
            </a:br>
            <a:br>
              <a:rPr lang="en-US" dirty="0">
                <a:latin typeface="Avenir Book" panose="02000503020000020003" pitchFamily="2" charset="0"/>
              </a:rPr>
            </a:br>
            <a:br>
              <a:rPr lang="en-US" dirty="0">
                <a:latin typeface="Avenir Book" panose="02000503020000020003" pitchFamily="2" charset="0"/>
              </a:rPr>
            </a:br>
            <a:r>
              <a:rPr lang="en-US" b="1" dirty="0">
                <a:latin typeface="Avenir Book" panose="02000503020000020003" pitchFamily="2" charset="0"/>
              </a:rPr>
              <a:t>A lecture video on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dirty="0">
                <a:latin typeface="Avenir Book" panose="02000503020000020003" pitchFamily="2" charset="0"/>
              </a:rPr>
              <a:t>Constructing solutions using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dirty="0">
                <a:latin typeface="Avenir Book" panose="02000503020000020003" pitchFamily="2" charset="0"/>
              </a:rPr>
              <a:t>Unified kinematic wave theory for melt infiltration into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*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7838E41-F89D-7502-E5DA-ED5B2446D7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8" y="3981373"/>
            <a:ext cx="9144000" cy="207518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Avenir Book" panose="02000503020000020003" pitchFamily="2" charset="0"/>
              </a:rPr>
              <a:t>Mohammad Afzal Shadab</a:t>
            </a:r>
          </a:p>
          <a:p>
            <a:r>
              <a:rPr lang="en-US" dirty="0">
                <a:latin typeface="Avenir Book" panose="02000503020000020003" pitchFamily="2" charset="0"/>
                <a:hlinkClick r:id="rId2"/>
              </a:rPr>
              <a:t>mashadab@princeton.edu</a:t>
            </a:r>
            <a:endParaRPr lang="en-US" dirty="0">
              <a:latin typeface="Avenir Book" panose="02000503020000020003" pitchFamily="2" charset="0"/>
            </a:endParaRPr>
          </a:p>
          <a:p>
            <a:r>
              <a:rPr lang="en-US" dirty="0">
                <a:latin typeface="Avenir Book" panose="02000503020000020003" pitchFamily="2" charset="0"/>
              </a:rPr>
              <a:t>Future Faculty in Physical Sciences Postdoctoral Fellow</a:t>
            </a:r>
          </a:p>
          <a:p>
            <a:r>
              <a:rPr lang="en-US" dirty="0">
                <a:latin typeface="Avenir Book" panose="02000503020000020003" pitchFamily="2" charset="0"/>
              </a:rPr>
              <a:t>Princeton University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6091835-9EE2-D1CA-7371-F04366D63328}"/>
              </a:ext>
            </a:extLst>
          </p:cNvPr>
          <p:cNvSpPr txBox="1"/>
          <p:nvPr/>
        </p:nvSpPr>
        <p:spPr>
          <a:xfrm>
            <a:off x="141513" y="6412077"/>
            <a:ext cx="73293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*Shadab, Rutishauser, Grima and Hesse, Journal of Glaciology (2025)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306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55CE23-973C-A947-F1EB-64AC96ED59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13A37DC-297B-8132-EA6D-A7147215E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844" y="1645877"/>
            <a:ext cx="3742447" cy="436618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20D8C6D-7D4F-6F6E-3254-AFC0CF586E25}"/>
              </a:ext>
            </a:extLst>
          </p:cNvPr>
          <p:cNvSpPr txBox="1"/>
          <p:nvPr/>
        </p:nvSpPr>
        <p:spPr>
          <a:xfrm>
            <a:off x="4202206" y="3808844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(0.7,0.4)</a:t>
            </a:r>
            <a:endParaRPr lang="en-US" sz="1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037DC4D-A8FD-D8D6-A0AA-4DBD6531269E}"/>
              </a:ext>
            </a:extLst>
          </p:cNvPr>
          <p:cNvSpPr txBox="1"/>
          <p:nvPr/>
        </p:nvSpPr>
        <p:spPr>
          <a:xfrm>
            <a:off x="4935519" y="274137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(0.85,0.55)</a:t>
            </a:r>
            <a:endParaRPr lang="en-US" sz="1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FEEE45-BB8E-C333-5901-E76DF724C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832" y="1375844"/>
            <a:ext cx="6121879" cy="45914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11FFE0-5EA4-2657-C838-F7EC9C0C0C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5997" y="1789901"/>
            <a:ext cx="4993641" cy="407814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11B17F9-ACD1-D79A-BEEC-E222EA746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Case II: Melt flux decays with time (drying)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0788722-5A4A-4434-CD7C-2A4F8CCC831E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721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CE6BB1-29CB-942F-F514-D0EF6EC0E0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D1585B5B-BA13-6366-33D7-674AC49F7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844" y="1645877"/>
            <a:ext cx="3742448" cy="4366189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E5C2FC4-E3BE-C75E-1681-4D210DFE97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997" y="1863217"/>
            <a:ext cx="4993642" cy="407814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2C11E7D-3DB8-3338-87F0-028709A4BC93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40D1C32-FE06-5DC0-83D4-498BB2351C37}"/>
              </a:ext>
            </a:extLst>
          </p:cNvPr>
          <p:cNvSpPr txBox="1"/>
          <p:nvPr/>
        </p:nvSpPr>
        <p:spPr>
          <a:xfrm>
            <a:off x="4202206" y="3808844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(0.7,0.4)</a:t>
            </a:r>
            <a:endParaRPr lang="en-US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FCB4D60-5202-5145-39C3-B9DD00416BC6}"/>
              </a:ext>
            </a:extLst>
          </p:cNvPr>
          <p:cNvSpPr txBox="1"/>
          <p:nvPr/>
        </p:nvSpPr>
        <p:spPr>
          <a:xfrm>
            <a:off x="3626204" y="435684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(0.5,0.2)</a:t>
            </a:r>
            <a:endParaRPr lang="en-US" sz="1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3BD46D-3FF8-588A-D6A7-8C32004685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832" y="1398248"/>
            <a:ext cx="6121881" cy="4591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B6A613-6715-7923-95A5-539F4FF1C2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Case III: Melt flux rises with time (wetting)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853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B7C19-751F-90F0-C49F-6A1E8CFE9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DF242B7-26D7-369E-91C2-70EC1C4ADB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585" y="1645877"/>
            <a:ext cx="3742448" cy="436618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8F899AF-3FE3-5953-EB81-695E0FBCE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997" y="1862607"/>
            <a:ext cx="4993642" cy="407814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71A4E4C-12C7-8A93-AF96-E02E5B96D700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4059A02-C709-35C8-C954-0A3F04FFA21D}"/>
              </a:ext>
            </a:extLst>
          </p:cNvPr>
          <p:cNvSpPr txBox="1"/>
          <p:nvPr/>
        </p:nvSpPr>
        <p:spPr>
          <a:xfrm>
            <a:off x="3046207" y="464638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(0.3,0.1)</a:t>
            </a:r>
            <a:endParaRPr 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78A584-2C64-B2FE-DF0A-D54389C6BE7E}"/>
              </a:ext>
            </a:extLst>
          </p:cNvPr>
          <p:cNvSpPr txBox="1"/>
          <p:nvPr/>
        </p:nvSpPr>
        <p:spPr>
          <a:xfrm>
            <a:off x="5065673" y="3429000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(0.948,0.528)</a:t>
            </a:r>
            <a:endParaRPr 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01573F4-8071-37EE-05A4-34B88F114D18}"/>
              </a:ext>
            </a:extLst>
          </p:cNvPr>
          <p:cNvSpPr txBox="1"/>
          <p:nvPr/>
        </p:nvSpPr>
        <p:spPr>
          <a:xfrm>
            <a:off x="4228370" y="4390881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(0.538,0.117)</a:t>
            </a:r>
            <a:endParaRPr lang="en-US" sz="1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20C1AA-409D-37D1-6E3D-3C10034787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832" y="1409451"/>
            <a:ext cx="6121881" cy="4591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D1CC4E-5BD5-F937-0B08-8B097838EB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Case IV: Melt flux decays with time with change in porosity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64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E6CFA-DAA9-E438-C430-41C8180DD0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6D8EB24-3950-C81F-F927-85CD916BE7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135" y="1863216"/>
            <a:ext cx="5066504" cy="413764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A45AE5F-7AFB-9BC4-E51D-2809DF03A2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585" y="1690688"/>
            <a:ext cx="3742448" cy="436618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787B36D-62AE-9491-74A2-18A40DB2C8D7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4F3B41-19D1-DD9E-C172-2D2B086DB140}"/>
              </a:ext>
            </a:extLst>
          </p:cNvPr>
          <p:cNvSpPr txBox="1"/>
          <p:nvPr/>
        </p:nvSpPr>
        <p:spPr>
          <a:xfrm>
            <a:off x="3046207" y="464638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(0.3,0.1)</a:t>
            </a:r>
            <a:endParaRPr lang="en-US" sz="1400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33EA31E-6DFF-58EE-AFCD-1AFA0FE15296}"/>
              </a:ext>
            </a:extLst>
          </p:cNvPr>
          <p:cNvSpPr txBox="1"/>
          <p:nvPr/>
        </p:nvSpPr>
        <p:spPr>
          <a:xfrm>
            <a:off x="5065673" y="3429000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(0.948,0.528)</a:t>
            </a:r>
            <a:endParaRPr 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2176444-AAC5-E9FD-6C4E-AD425AC017BD}"/>
              </a:ext>
            </a:extLst>
          </p:cNvPr>
          <p:cNvSpPr txBox="1"/>
          <p:nvPr/>
        </p:nvSpPr>
        <p:spPr>
          <a:xfrm>
            <a:off x="3953205" y="3188848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(0.648,0.448)</a:t>
            </a:r>
            <a:endParaRPr lang="en-US" sz="1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790A6-575F-FBFE-099C-FD2A6460D63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831" y="1409450"/>
            <a:ext cx="6121881" cy="45914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EFA29F-51C2-364B-E198-C6C42599F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Case V: Melt flux rises with time with change in porosity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076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6DED3E-70D0-69A2-6143-F5ACF01FF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B2043E95-1F19-AFA4-E11C-941A99DC19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3135" y="1863216"/>
            <a:ext cx="5066504" cy="413764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E54A8EA-D35F-491B-8637-E75E6E0572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7061" y="1550069"/>
            <a:ext cx="3935496" cy="459141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65801C0-412F-3A00-E030-A1AB8D568224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043BD5D-7C3C-16C8-C837-8CA8757D2CC9}"/>
              </a:ext>
            </a:extLst>
          </p:cNvPr>
          <p:cNvSpPr txBox="1"/>
          <p:nvPr/>
        </p:nvSpPr>
        <p:spPr>
          <a:xfrm>
            <a:off x="4433943" y="4575227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(0.8,0.1)</a:t>
            </a:r>
            <a:endParaRPr 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7A01723-0E9C-71E3-5A72-52FE2A0583F6}"/>
              </a:ext>
            </a:extLst>
          </p:cNvPr>
          <p:cNvSpPr txBox="1"/>
          <p:nvPr/>
        </p:nvSpPr>
        <p:spPr>
          <a:xfrm>
            <a:off x="4636545" y="3316752"/>
            <a:ext cx="565839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(0.9,0.4)</a:t>
            </a:r>
            <a:endParaRPr lang="en-US" sz="1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FA68C5B-7D52-BF3E-1D09-BA260112CDBA}"/>
              </a:ext>
            </a:extLst>
          </p:cNvPr>
          <p:cNvSpPr txBox="1"/>
          <p:nvPr/>
        </p:nvSpPr>
        <p:spPr>
          <a:xfrm>
            <a:off x="5125318" y="2990335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(1.0,0.5)</a:t>
            </a:r>
            <a:endParaRPr lang="en-US" sz="1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891E481-0C44-1D4C-F1D3-90BA07F4D15C}"/>
              </a:ext>
            </a:extLst>
          </p:cNvPr>
          <p:cNvSpPr txBox="1"/>
          <p:nvPr/>
        </p:nvSpPr>
        <p:spPr>
          <a:xfrm>
            <a:off x="5125318" y="409987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(1.0,0.3)</a:t>
            </a:r>
            <a:endParaRPr lang="en-US" sz="1400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8F6AA72F-C535-D5C7-53D7-07CA94927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2152" y="1550069"/>
            <a:ext cx="4591412" cy="4591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FC9943C-E360-7459-236D-987854CA2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VI: Melt flux rise with time with change in porosity (leading to perched water table)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446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FDC948-415E-A6A2-4F2F-DFF46FC28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2BEC0-535A-91A3-F9DD-50077C825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18063"/>
          </a:xfrm>
        </p:spPr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Cases with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endParaRPr lang="en-US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6989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CDDE4-FC5A-D224-C4B8-771367EAD6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713E61A-FF55-EF00-6C10-D6DBFAEEAF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8473" y="1863216"/>
            <a:ext cx="5066505" cy="413764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DB59353-33D6-AB72-1B38-AF794F983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247" y="1550070"/>
            <a:ext cx="3935495" cy="4591411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4AA8448-A9C7-6DF1-EA67-FB9AB2116412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496869-97A7-FFC4-164C-622087BA5D21}"/>
              </a:ext>
            </a:extLst>
          </p:cNvPr>
          <p:cNvSpPr txBox="1"/>
          <p:nvPr/>
        </p:nvSpPr>
        <p:spPr>
          <a:xfrm>
            <a:off x="3565371" y="4524537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(0.6,0.0)</a:t>
            </a:r>
            <a:endParaRPr lang="en-US" sz="14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C99C99B-0991-16CB-152C-1AF344966E80}"/>
              </a:ext>
            </a:extLst>
          </p:cNvPr>
          <p:cNvSpPr txBox="1"/>
          <p:nvPr/>
        </p:nvSpPr>
        <p:spPr>
          <a:xfrm>
            <a:off x="4718233" y="5004842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(0.8,-0.1)</a:t>
            </a:r>
            <a:endParaRPr lang="en-US" sz="1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AA6F71-4F77-D3DD-16D6-C88CD0D946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114" y="1550069"/>
            <a:ext cx="4591412" cy="4591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61985BF-B072-1FA2-1779-826BEABDF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VII: Two-layer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with no melt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7591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8ED536-DE74-58F5-8696-DBD926585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8712C79F-9FDB-5930-4AEA-BB0D5B6EC1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061" y="1550068"/>
            <a:ext cx="3935497" cy="45914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5A4B400-01A8-C268-A5BE-DA30FCFD18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598" y="1847262"/>
            <a:ext cx="5086041" cy="41536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A310742-1BBE-6917-5768-4BE1E60B578A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F121D9-5287-D450-905C-A89F99B91F3C}"/>
              </a:ext>
            </a:extLst>
          </p:cNvPr>
          <p:cNvSpPr txBox="1"/>
          <p:nvPr/>
        </p:nvSpPr>
        <p:spPr>
          <a:xfrm>
            <a:off x="4253860" y="4771963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(0.7,-0.1)</a:t>
            </a:r>
            <a:endParaRPr 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9C02A9A-656D-7DEC-C790-E0D690808ADA}"/>
              </a:ext>
            </a:extLst>
          </p:cNvPr>
          <p:cNvSpPr txBox="1"/>
          <p:nvPr/>
        </p:nvSpPr>
        <p:spPr>
          <a:xfrm>
            <a:off x="4714141" y="3308815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(0.8,0.6)</a:t>
            </a:r>
            <a:endParaRPr 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C3F8004-BCBB-7B28-392F-45A50FC43591}"/>
              </a:ext>
            </a:extLst>
          </p:cNvPr>
          <p:cNvSpPr txBox="1"/>
          <p:nvPr/>
        </p:nvSpPr>
        <p:spPr>
          <a:xfrm>
            <a:off x="2779085" y="4432760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(0.2,0.0)</a:t>
            </a:r>
            <a:endParaRPr lang="en-US" sz="1400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1819DA-1684-D683-BCD0-1442D2FCB1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9114" y="1550069"/>
            <a:ext cx="4591412" cy="45914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80A075-3EDC-A9FC-F502-451D7D2C0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VIII: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overlying wet, temperate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108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3AD274-E090-F72A-EB1D-846248D3AE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3F0872D7-3191-59C1-BFC4-EF2FA1B41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061" y="1690688"/>
            <a:ext cx="3935499" cy="459141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CAFC308-A5BC-AA3C-0AF7-5349602279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3597" y="1847262"/>
            <a:ext cx="5086041" cy="41536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3D8A938E-B984-1A3E-01B2-D761B783022C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7B0A210-A596-37DB-E89F-71C38687CEDF}"/>
              </a:ext>
            </a:extLst>
          </p:cNvPr>
          <p:cNvSpPr txBox="1"/>
          <p:nvPr/>
        </p:nvSpPr>
        <p:spPr>
          <a:xfrm>
            <a:off x="4423684" y="3845774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(0.80,0.25)</a:t>
            </a:r>
            <a:endParaRPr 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4277D58-B104-7180-5A4F-823337BFB091}"/>
              </a:ext>
            </a:extLst>
          </p:cNvPr>
          <p:cNvSpPr txBox="1"/>
          <p:nvPr/>
        </p:nvSpPr>
        <p:spPr>
          <a:xfrm>
            <a:off x="4199566" y="5063938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(0.5,-0.05)</a:t>
            </a:r>
            <a:endParaRPr lang="en-US" sz="1400" b="1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14B3144-A6A9-CB9A-6BD1-79DD57292C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60" y="1550067"/>
            <a:ext cx="4591414" cy="45914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BF2892A-E0AD-D546-B575-71EF61F90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IX: Sudden rise in melt flux in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47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F73C83-60DF-D539-A510-868E8822B7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96D3E9-6641-16B2-760C-5767C6BFA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76" y="1620377"/>
            <a:ext cx="3935498" cy="4591415"/>
          </a:xfrm>
          <a:prstGeom prst="rect">
            <a:avLst/>
          </a:prstGeom>
        </p:spPr>
      </p:pic>
      <p:pic>
        <p:nvPicPr>
          <p:cNvPr id="3" name="Content Placeholder 4">
            <a:extLst>
              <a:ext uri="{FF2B5EF4-FFF2-40B4-BE49-F238E27FC236}">
                <a16:creationId xmlns:a16="http://schemas.microsoft.com/office/drawing/2014/main" id="{3974C805-27FA-01DA-7B51-80BF5C038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583596" y="1847262"/>
            <a:ext cx="5086041" cy="4153601"/>
          </a:xfr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2D2F92DB-56E0-CC55-0FA3-C42FE00C4BC1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490BE5F-2D18-6BA1-FA33-04C9D3DA73B4}"/>
              </a:ext>
            </a:extLst>
          </p:cNvPr>
          <p:cNvSpPr txBox="1"/>
          <p:nvPr/>
        </p:nvSpPr>
        <p:spPr>
          <a:xfrm>
            <a:off x="3129016" y="4265323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(0.4,0.1)</a:t>
            </a:r>
            <a:endParaRPr lang="en-US" sz="1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3BF495C-6049-18C4-719A-5D6A8A10A06E}"/>
              </a:ext>
            </a:extLst>
          </p:cNvPr>
          <p:cNvSpPr txBox="1"/>
          <p:nvPr/>
        </p:nvSpPr>
        <p:spPr>
          <a:xfrm>
            <a:off x="3907909" y="5234720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(0.65,-0.08)</a:t>
            </a:r>
            <a:endParaRPr lang="en-US" sz="14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DE9D5E-1A00-6B76-A5AB-E4CFCE9A62BC}"/>
              </a:ext>
            </a:extLst>
          </p:cNvPr>
          <p:cNvSpPr txBox="1"/>
          <p:nvPr/>
        </p:nvSpPr>
        <p:spPr>
          <a:xfrm>
            <a:off x="4499556" y="4097018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(0.893,0.163)</a:t>
            </a:r>
            <a:endParaRPr lang="en-US" sz="1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AA0326-FB25-C526-801B-F9A59B320A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2560" y="1620378"/>
            <a:ext cx="4591414" cy="459141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0BC3B0-FFD1-9AD1-4B93-B93E09A10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X: Sudden rise in melt flux in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with step change in porosity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840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832A25-BDA4-90BF-14C6-0B575A578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FDB88-611A-8ED0-041A-CC82EC2F5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Unified kinematic wave theory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046ECC-D1F4-4C17-0C6B-B1E09B7EA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>
                <a:latin typeface="Avenir Book" panose="02000503020000020003" pitchFamily="2" charset="0"/>
              </a:rPr>
              <a:t>Kinematic wave theory: </a:t>
            </a:r>
            <a:r>
              <a:rPr lang="en-US" dirty="0">
                <a:latin typeface="Avenir Book" panose="02000503020000020003" pitchFamily="2" charset="0"/>
              </a:rPr>
              <a:t>a framework to describe propagation of waves influenced by the motion of particles (kinematics) rather than the forces acting on them (dynamics) [Lighthill and Whitham, 1955]</a:t>
            </a:r>
            <a:r>
              <a:rPr lang="en-US" b="1" dirty="0">
                <a:latin typeface="Avenir Book" panose="02000503020000020003" pitchFamily="2" charset="0"/>
              </a:rPr>
              <a:t> </a:t>
            </a:r>
          </a:p>
          <a:p>
            <a:pPr marL="0" indent="0">
              <a:buNone/>
            </a:pPr>
            <a:endParaRPr lang="en-US" b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b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r>
              <a:rPr lang="en-US" b="1" dirty="0">
                <a:latin typeface="Avenir Book" panose="02000503020000020003" pitchFamily="2" charset="0"/>
              </a:rPr>
              <a:t>Unified: </a:t>
            </a:r>
            <a:r>
              <a:rPr lang="en-US" dirty="0">
                <a:latin typeface="Avenir Book" panose="02000503020000020003" pitchFamily="2" charset="0"/>
              </a:rPr>
              <a:t>the theory is not derived from prior kinematic wave theories but still unifies most previous work and extends to perched aquifers </a:t>
            </a:r>
          </a:p>
        </p:txBody>
      </p:sp>
    </p:spTree>
    <p:extLst>
      <p:ext uri="{BB962C8B-B14F-4D97-AF65-F5344CB8AC3E}">
        <p14:creationId xmlns:p14="http://schemas.microsoft.com/office/powerpoint/2010/main" val="13769684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6A055-6039-5C29-C589-56C1A3AE35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C0B97ED0-D921-B553-ADB6-9EABBCF65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76" y="1620374"/>
            <a:ext cx="3935498" cy="459141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AF13648-7FDD-023A-1F74-C7DAF494CC22}"/>
              </a:ext>
            </a:extLst>
          </p:cNvPr>
          <p:cNvSpPr txBox="1"/>
          <p:nvPr/>
        </p:nvSpPr>
        <p:spPr>
          <a:xfrm>
            <a:off x="4069274" y="5008431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(0.5,-0.1)</a:t>
            </a:r>
            <a:endParaRPr lang="en-US" sz="1400" b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8A0ABCE-E758-E6F0-7602-4DC83299B360}"/>
              </a:ext>
            </a:extLst>
          </p:cNvPr>
          <p:cNvSpPr txBox="1"/>
          <p:nvPr/>
        </p:nvSpPr>
        <p:spPr>
          <a:xfrm>
            <a:off x="4209122" y="2638160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(0.85,0.65)</a:t>
            </a:r>
            <a:endParaRPr lang="en-US" sz="1400" b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7ECDD82-A501-F5E7-FE0A-D0B683693364}"/>
              </a:ext>
            </a:extLst>
          </p:cNvPr>
          <p:cNvSpPr txBox="1"/>
          <p:nvPr/>
        </p:nvSpPr>
        <p:spPr>
          <a:xfrm>
            <a:off x="5399583" y="3562765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(1.0,0.4)</a:t>
            </a:r>
            <a:endParaRPr lang="en-US" sz="1400" b="1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EC0BFF8-E652-0EC3-C57B-F8832D17EC48}"/>
              </a:ext>
            </a:extLst>
          </p:cNvPr>
          <p:cNvSpPr txBox="1"/>
          <p:nvPr/>
        </p:nvSpPr>
        <p:spPr>
          <a:xfrm>
            <a:off x="5399583" y="2243348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(1.0,0.8)</a:t>
            </a:r>
            <a:endParaRPr lang="en-US" sz="1400" b="1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2ADD46F-E8F9-7625-F605-2EC55129C3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91" y="1620376"/>
            <a:ext cx="4591414" cy="459141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6D4892D-14A8-AC54-331F-6ED7DAAE31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595" y="1847261"/>
            <a:ext cx="5086042" cy="41536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794355B-E108-5B7F-48A2-9C9C6910A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XI: Sudden rise in melt flux in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leading to perched water table formation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AAC4783-B303-01E4-6768-4C6F2501D930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082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05366-CBAD-E5E0-F1D2-AB0962858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E45B12F-675B-AB0D-0BB6-9B52232548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76" y="1620370"/>
            <a:ext cx="3935498" cy="4591414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7E36E0D-28EB-C562-A76F-50D0ABDD4875}"/>
              </a:ext>
            </a:extLst>
          </p:cNvPr>
          <p:cNvSpPr txBox="1"/>
          <p:nvPr/>
        </p:nvSpPr>
        <p:spPr>
          <a:xfrm>
            <a:off x="4248514" y="5159045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(0.95,-0.18)</a:t>
            </a:r>
            <a:endParaRPr lang="en-US" sz="1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AD4B9C7-6FF4-C821-7C4D-9835AA0272FA}"/>
              </a:ext>
            </a:extLst>
          </p:cNvPr>
          <p:cNvSpPr txBox="1"/>
          <p:nvPr/>
        </p:nvSpPr>
        <p:spPr>
          <a:xfrm>
            <a:off x="4357883" y="3015086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(0.95,0.65)</a:t>
            </a:r>
            <a:endParaRPr lang="en-US" sz="14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D4AE133-E7A2-71E4-0610-459F27CB8789}"/>
              </a:ext>
            </a:extLst>
          </p:cNvPr>
          <p:cNvSpPr txBox="1"/>
          <p:nvPr/>
        </p:nvSpPr>
        <p:spPr>
          <a:xfrm>
            <a:off x="5403169" y="4552991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(1.0,0.0)</a:t>
            </a:r>
            <a:endParaRPr lang="en-US" sz="14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137A1F0-AE1C-0A5E-59D8-D0022B617F27}"/>
              </a:ext>
            </a:extLst>
          </p:cNvPr>
          <p:cNvSpPr txBox="1"/>
          <p:nvPr/>
        </p:nvSpPr>
        <p:spPr>
          <a:xfrm>
            <a:off x="5403169" y="2613039"/>
            <a:ext cx="565863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(1.0,0.7)</a:t>
            </a:r>
            <a:endParaRPr lang="en-US" sz="1400" b="1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58E4DE-E9E8-F8E8-7EE7-3AB0FE90CE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991" y="1620372"/>
            <a:ext cx="4591414" cy="45914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28ECDA5-20B0-4302-8FC9-99D02B274E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4250" y="1794457"/>
            <a:ext cx="5323436" cy="43474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50ADE2F-516C-6F7E-6D43-15C6A5E9C1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latin typeface="Avenir Book" panose="02000503020000020003" pitchFamily="2" charset="0"/>
              </a:rPr>
              <a:t>Case XII: Sudden rise in melt flux in cold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leading to perched water table formation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796ABFB-69BF-7A9C-5CA2-A516DB70C309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5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F67F9-D8EE-2268-3DB3-1ED18853B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1092" cy="1325563"/>
          </a:xfrm>
        </p:spPr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Validation: Infiltration in multilayered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endParaRPr lang="en-US" dirty="0">
              <a:latin typeface="Avenir Book" panose="02000503020000020003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DA9D26-6ABE-77E4-FAC3-EBA41CE122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00" y="1690688"/>
            <a:ext cx="4094804" cy="485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14812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9717BA-C26C-6FF8-3F59-318D23F7D7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03F02-1022-118A-65BB-B6FDAD9F7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791092" cy="1325563"/>
          </a:xfrm>
        </p:spPr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Numerical solution without heat cond.</a:t>
            </a:r>
          </a:p>
        </p:txBody>
      </p:sp>
      <p:pic>
        <p:nvPicPr>
          <p:cNvPr id="3" name="Discussion_figure_-20C_for_firn_paperphi[0.7]T-20npp4_combined">
            <a:hlinkClick r:id="" action="ppaction://media"/>
            <a:extLst>
              <a:ext uri="{FF2B5EF4-FFF2-40B4-BE49-F238E27FC236}">
                <a16:creationId xmlns:a16="http://schemas.microsoft.com/office/drawing/2014/main" id="{91395F89-1EFE-37F4-439E-6A4F709C43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96404" y="1690688"/>
            <a:ext cx="9199191" cy="472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126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605F-80A2-D946-39B5-3341A9C53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Comparison against analytic solution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F766B4C7-54AE-EA71-445C-1FDA507EF06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-1" r="39301"/>
          <a:stretch>
            <a:fillRect/>
          </a:stretch>
        </p:blipFill>
        <p:spPr>
          <a:xfrm>
            <a:off x="1403920" y="1514332"/>
            <a:ext cx="5696128" cy="534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8399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99601A-AE8E-9F02-38E2-E8FA4249B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DEF62-F5DB-66D7-F21C-8C51170EE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Comparison against analytic solution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C08D3DD-F715-9D6D-7254-06D0792C40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3919" y="1514332"/>
            <a:ext cx="9384162" cy="5343668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7274E367-B1DD-0B5B-8F47-0FF46EA28C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919" y="1514332"/>
            <a:ext cx="9384162" cy="534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5864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3560C8-486A-9D65-B364-1009B0EAE6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BEB81-1AF6-12E7-BA61-E1B93F2E37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98804" cy="1325563"/>
          </a:xfrm>
        </p:spPr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Please refer to Table 2 of manuscript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F4A769-2ED3-1AF4-49EB-864DA8D30D7B}"/>
              </a:ext>
            </a:extLst>
          </p:cNvPr>
          <p:cNvSpPr txBox="1"/>
          <p:nvPr/>
        </p:nvSpPr>
        <p:spPr>
          <a:xfrm>
            <a:off x="373155" y="6176963"/>
            <a:ext cx="77925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endParaRPr lang="en-US" dirty="0">
              <a:latin typeface="Avenir Book" panose="02000503020000020003" pitchFamily="2" charset="0"/>
            </a:endParaRPr>
          </a:p>
        </p:txBody>
      </p:sp>
      <p:pic>
        <p:nvPicPr>
          <p:cNvPr id="10" name="Picture 9" descr="A white sheet with black text&#10;&#10;AI-generated content may be incorrect.">
            <a:extLst>
              <a:ext uri="{FF2B5EF4-FFF2-40B4-BE49-F238E27FC236}">
                <a16:creationId xmlns:a16="http://schemas.microsoft.com/office/drawing/2014/main" id="{30E435D6-FE95-48A9-6379-47B499EC40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355906" y="778555"/>
            <a:ext cx="5480186" cy="6678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68251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818CD-D81D-726D-3C74-2A1FF69D4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In 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F3CA7-4797-4521-5A70-4B76D2A83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UKWT can help analyze many problems in wet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only by “good sketching skills”</a:t>
            </a:r>
          </a:p>
          <a:p>
            <a:r>
              <a:rPr lang="en-US" dirty="0">
                <a:latin typeface="Avenir Book" panose="02000503020000020003" pitchFamily="2" charset="0"/>
              </a:rPr>
              <a:t>It helps predict the formation of leaky perched aquifers vs impermeable ice layers via refreezing due to heat advection</a:t>
            </a:r>
          </a:p>
          <a:p>
            <a:r>
              <a:rPr lang="en-US" dirty="0">
                <a:latin typeface="Avenir Book" panose="02000503020000020003" pitchFamily="2" charset="0"/>
              </a:rPr>
              <a:t>Simple cases could be combined to form complex problems which compare well against numerical simulations </a:t>
            </a:r>
          </a:p>
          <a:p>
            <a:r>
              <a:rPr lang="en-US" dirty="0">
                <a:latin typeface="Avenir Book" panose="02000503020000020003" pitchFamily="2" charset="0"/>
              </a:rPr>
              <a:t>The solutions can be used as benchmarks to validate and improve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hydrology, ice-sheet and Earth system models</a:t>
            </a:r>
          </a:p>
          <a:p>
            <a:pPr marL="0" indent="0">
              <a:buNone/>
            </a:pPr>
            <a:endParaRPr lang="en-US" dirty="0">
              <a:latin typeface="Avenir Book" panose="02000503020000020003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167A63-3637-154E-6CD8-1867B2544F6D}"/>
              </a:ext>
            </a:extLst>
          </p:cNvPr>
          <p:cNvSpPr txBox="1"/>
          <p:nvPr/>
        </p:nvSpPr>
        <p:spPr>
          <a:xfrm>
            <a:off x="0" y="5657671"/>
            <a:ext cx="1219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en-US" sz="2600" b="1" i="1" dirty="0">
                <a:latin typeface="Avenir Book" panose="02000503020000020003" pitchFamily="2" charset="0"/>
              </a:rPr>
              <a:t>Table 2 in the manuscript has a nice summary of all solutions!</a:t>
            </a:r>
          </a:p>
          <a:p>
            <a:pPr algn="ctr"/>
            <a:r>
              <a:rPr lang="en-US" sz="2600" b="1" i="1" dirty="0">
                <a:latin typeface="Avenir Book" panose="02000503020000020003" pitchFamily="2" charset="0"/>
              </a:rPr>
              <a:t>Code to generate analytic solutions is available on </a:t>
            </a:r>
            <a:r>
              <a:rPr lang="en-US" sz="2600" b="1" i="1" dirty="0" err="1">
                <a:latin typeface="Avenir Book" panose="02000503020000020003" pitchFamily="2" charset="0"/>
              </a:rPr>
              <a:t>Github</a:t>
            </a:r>
            <a:r>
              <a:rPr lang="en-US" sz="2600" b="1" i="1" dirty="0">
                <a:latin typeface="Avenir Book" panose="02000503020000020003" pitchFamily="2" charset="0"/>
              </a:rPr>
              <a:t>: </a:t>
            </a:r>
            <a:r>
              <a:rPr lang="en-US" b="1" dirty="0">
                <a:latin typeface="Avenir Book" panose="02000503020000020003" pitchFamily="2" charset="0"/>
                <a:hlinkClick r:id="rId2"/>
              </a:rPr>
              <a:t>https://github.com/mashadab/unified-kinematic-wave-theory</a:t>
            </a:r>
            <a:r>
              <a:rPr lang="en-US" b="1" dirty="0">
                <a:latin typeface="Avenir Book" panose="02000503020000020003" pitchFamily="2" charset="0"/>
              </a:rPr>
              <a:t> </a:t>
            </a:r>
            <a:endParaRPr lang="en-US" sz="2600" b="1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0611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F3102-D1D2-BE94-5E27-AC45BFE8F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59149"/>
            <a:ext cx="10515600" cy="5398851"/>
          </a:xfrm>
        </p:spPr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  <a:cs typeface="Times New Roman" panose="02020603050405020304" pitchFamily="18" charset="0"/>
              </a:rPr>
              <a:t>Thank you!</a:t>
            </a:r>
            <a:br>
              <a:rPr lang="en-US" dirty="0">
                <a:latin typeface="Avenir Book" panose="02000503020000020003" pitchFamily="2" charset="0"/>
                <a:cs typeface="Times New Roman" panose="02020603050405020304" pitchFamily="18" charset="0"/>
              </a:rPr>
            </a:br>
            <a:br>
              <a:rPr lang="en-US" dirty="0">
                <a:latin typeface="Avenir Book" panose="02000503020000020003" pitchFamily="2" charset="0"/>
                <a:cs typeface="Times New Roman" panose="02020603050405020304" pitchFamily="18" charset="0"/>
              </a:rPr>
            </a:br>
            <a:r>
              <a:rPr lang="en-US" sz="3200" dirty="0">
                <a:latin typeface="Avenir Book" panose="02000503020000020003" pitchFamily="2" charset="0"/>
                <a:cs typeface="Times New Roman" panose="02020603050405020304" pitchFamily="18" charset="0"/>
              </a:rPr>
              <a:t>For any questions, please contact me at </a:t>
            </a:r>
            <a:r>
              <a:rPr lang="en-US" sz="3200" dirty="0">
                <a:latin typeface="Avenir Book" panose="02000503020000020003" pitchFamily="2" charset="0"/>
                <a:cs typeface="Times New Roman" panose="02020603050405020304" pitchFamily="18" charset="0"/>
                <a:hlinkClick r:id="rId2"/>
              </a:rPr>
              <a:t>mashadab@princeton.edu</a:t>
            </a:r>
            <a:r>
              <a:rPr lang="en-US" sz="3200" dirty="0">
                <a:latin typeface="Avenir Book" panose="02000503020000020003" pitchFamily="2" charset="0"/>
                <a:cs typeface="Times New Roman" panose="02020603050405020304" pitchFamily="18" charset="0"/>
              </a:rPr>
              <a:t> </a:t>
            </a:r>
            <a:endParaRPr lang="en-US" dirty="0">
              <a:latin typeface="Avenir Book" panose="02000503020000020003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0928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BB6B07-7435-5845-20EA-3334BC0E40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E3CA-1A69-646B-7B10-77BEA5612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Fundamentals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DAE18-1A4A-E6E0-EA22-B298B8BCA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506200" cy="4351338"/>
          </a:xfrm>
        </p:spPr>
        <p:txBody>
          <a:bodyPr>
            <a:normAutofit/>
          </a:bodyPr>
          <a:lstStyle/>
          <a:p>
            <a:r>
              <a:rPr lang="en-US" sz="2200" b="1" dirty="0">
                <a:latin typeface="Avenir Book" panose="02000503020000020003" pitchFamily="2" charset="0"/>
              </a:rPr>
              <a:t>Assumptions: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>
                <a:latin typeface="Avenir Book" panose="02000503020000020003" pitchFamily="2" charset="0"/>
              </a:rPr>
              <a:t>Density of liquid water is same as of ice	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>
                <a:latin typeface="Avenir Book" panose="02000503020000020003" pitchFamily="2" charset="0"/>
              </a:rPr>
              <a:t>No heat conduction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>
                <a:latin typeface="Avenir Book" panose="02000503020000020003" pitchFamily="2" charset="0"/>
              </a:rPr>
              <a:t>No capillary forces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>
                <a:latin typeface="Avenir Book" panose="02000503020000020003" pitchFamily="2" charset="0"/>
              </a:rPr>
              <a:t>Local thermodynamic equilibrium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900" dirty="0">
                <a:latin typeface="Avenir Book" panose="02000503020000020003" pitchFamily="2" charset="0"/>
              </a:rPr>
              <a:t>Zero residual water saturation  </a:t>
            </a:r>
            <a:endParaRPr lang="en-US" sz="1900" i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i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i="1" dirty="0">
              <a:latin typeface="Avenir Book" panose="02000503020000020003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F9EC81-8211-0927-CC80-0FCC887A20A2}"/>
              </a:ext>
            </a:extLst>
          </p:cNvPr>
          <p:cNvSpPr txBox="1"/>
          <p:nvPr/>
        </p:nvSpPr>
        <p:spPr>
          <a:xfrm>
            <a:off x="253813" y="6311900"/>
            <a:ext cx="1168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Here Ice sp. heat = 2106.1 J/(kg K), Latent heat of fusion of water = 333.55 kJ/kg, &amp; Melting Temp. = 273.16 K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0B457-1F86-35FE-1A64-B2C3F01BA4D8}"/>
              </a:ext>
            </a:extLst>
          </p:cNvPr>
          <p:cNvSpPr txBox="1"/>
          <p:nvPr/>
        </p:nvSpPr>
        <p:spPr>
          <a:xfrm>
            <a:off x="9175657" y="566241"/>
            <a:ext cx="23784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CT scan of Wet snow 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[Ebner et al., 2020]</a:t>
            </a:r>
          </a:p>
          <a:p>
            <a:pPr algn="ctr"/>
            <a:endParaRPr lang="en-US" dirty="0"/>
          </a:p>
        </p:txBody>
      </p:sp>
      <p:pic>
        <p:nvPicPr>
          <p:cNvPr id="11" name="Picture 10" descr="A close-up of a frozen river&#10;&#10;AI-generated content may be incorrect.">
            <a:extLst>
              <a:ext uri="{FF2B5EF4-FFF2-40B4-BE49-F238E27FC236}">
                <a16:creationId xmlns:a16="http://schemas.microsoft.com/office/drawing/2014/main" id="{671E3329-3D90-F324-F180-FE4C8E3286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831" r="75574" b="11775"/>
          <a:stretch>
            <a:fillRect/>
          </a:stretch>
        </p:blipFill>
        <p:spPr>
          <a:xfrm>
            <a:off x="9175657" y="1168023"/>
            <a:ext cx="2331992" cy="22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617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BF7E58-87AB-58F5-A229-DF09C80C15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28F68A-E84E-A4A3-C57E-F4507953A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Fundamentals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C1A78-AA54-1F47-FBB4-1D3D8FCA6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5062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Assumptions: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Density of liquid water is same as of ice	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No heat conduction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No capillary forces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Local thermodynamic equilibrium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Zero residual water saturation  </a:t>
            </a:r>
          </a:p>
          <a:p>
            <a:r>
              <a:rPr lang="en-US" b="1" dirty="0">
                <a:latin typeface="Avenir Book" panose="02000503020000020003" pitchFamily="2" charset="0"/>
              </a:rPr>
              <a:t>Dimensionless variables: </a:t>
            </a:r>
          </a:p>
          <a:p>
            <a:pPr marL="0" indent="0">
              <a:buNone/>
            </a:pPr>
            <a:r>
              <a:rPr lang="en-US" b="1" i="1" dirty="0">
                <a:latin typeface="Avenir Book" panose="02000503020000020003" pitchFamily="2" charset="0"/>
              </a:rPr>
              <a:t>Dim-less. Composition = </a:t>
            </a:r>
            <a:r>
              <a:rPr lang="en-US" i="1" dirty="0">
                <a:latin typeface="Avenir Book" panose="02000503020000020003" pitchFamily="2" charset="0"/>
              </a:rPr>
              <a:t>Ice vol. fraction + Liquid water content</a:t>
            </a:r>
          </a:p>
          <a:p>
            <a:pPr marL="0" indent="0">
              <a:buNone/>
            </a:pPr>
            <a:r>
              <a:rPr lang="en-US" b="1" i="1" dirty="0">
                <a:latin typeface="Avenir Book" panose="02000503020000020003" pitchFamily="2" charset="0"/>
              </a:rPr>
              <a:t>Dim-less. Enthalpy </a:t>
            </a:r>
            <a:r>
              <a:rPr lang="en-US" i="1" dirty="0">
                <a:latin typeface="Avenir Book" panose="02000503020000020003" pitchFamily="2" charset="0"/>
              </a:rPr>
              <a:t>=</a:t>
            </a:r>
            <a:r>
              <a:rPr lang="en-US" b="1" i="1" dirty="0">
                <a:latin typeface="Avenir Book" panose="02000503020000020003" pitchFamily="2" charset="0"/>
              </a:rPr>
              <a:t> </a:t>
            </a:r>
            <a:r>
              <a:rPr lang="en-US" i="1" u="sng" dirty="0">
                <a:latin typeface="Avenir Book" panose="02000503020000020003" pitchFamily="2" charset="0"/>
              </a:rPr>
              <a:t>Dim-less Composition * Ice sp. heat * (Temp. – Melting Temp.)</a:t>
            </a:r>
            <a:r>
              <a:rPr lang="en-US" i="1" dirty="0">
                <a:latin typeface="Avenir Book" panose="02000503020000020003" pitchFamily="2" charset="0"/>
              </a:rPr>
              <a:t> </a:t>
            </a:r>
          </a:p>
          <a:p>
            <a:pPr marL="0" indent="0">
              <a:buNone/>
            </a:pPr>
            <a:r>
              <a:rPr lang="en-US" i="1" dirty="0">
                <a:latin typeface="Avenir Book" panose="02000503020000020003" pitchFamily="2" charset="0"/>
              </a:rPr>
              <a:t>	                                          Latent heat of fusion of water</a:t>
            </a:r>
          </a:p>
          <a:p>
            <a:pPr marL="0" indent="0">
              <a:buNone/>
            </a:pPr>
            <a:r>
              <a:rPr lang="en-US" i="1" dirty="0">
                <a:latin typeface="Avenir Book" panose="02000503020000020003" pitchFamily="2" charset="0"/>
              </a:rPr>
              <a:t>	                       			   , </a:t>
            </a:r>
            <a:r>
              <a:rPr lang="en-US" dirty="0">
                <a:latin typeface="Avenir Book" panose="02000503020000020003" pitchFamily="2" charset="0"/>
              </a:rPr>
              <a:t>for Dim-less Enthalpy&lt; 0, or</a:t>
            </a:r>
          </a:p>
          <a:p>
            <a:pPr marL="0" indent="0">
              <a:buNone/>
            </a:pPr>
            <a:r>
              <a:rPr lang="en-US" i="1" dirty="0">
                <a:latin typeface="Avenir Book" panose="02000503020000020003" pitchFamily="2" charset="0"/>
              </a:rPr>
              <a:t>		   =Liquid water content, </a:t>
            </a:r>
            <a:r>
              <a:rPr lang="en-US" dirty="0">
                <a:latin typeface="Avenir Book" panose="02000503020000020003" pitchFamily="2" charset="0"/>
              </a:rPr>
              <a:t>for 0&lt;Dim-less Enthalpy&lt;Dim-less. Composition. </a:t>
            </a:r>
          </a:p>
          <a:p>
            <a:pPr marL="0" indent="0">
              <a:buNone/>
            </a:pPr>
            <a:r>
              <a:rPr lang="en-US" b="1" i="1" dirty="0">
                <a:latin typeface="Avenir Book" panose="02000503020000020003" pitchFamily="2" charset="0"/>
              </a:rPr>
              <a:t>Porosity </a:t>
            </a:r>
            <a:r>
              <a:rPr lang="en-US" i="1" dirty="0">
                <a:latin typeface="Avenir Book" panose="02000503020000020003" pitchFamily="2" charset="0"/>
              </a:rPr>
              <a:t>= 1 - Dim-less. Composition + max(0, Dim-less. Enthalpy) </a:t>
            </a:r>
          </a:p>
          <a:p>
            <a:pPr marL="0" indent="0">
              <a:buNone/>
            </a:pPr>
            <a:endParaRPr lang="en-US" i="1" dirty="0">
              <a:latin typeface="Avenir Book" panose="02000503020000020003" pitchFamily="2" charset="0"/>
            </a:endParaRPr>
          </a:p>
          <a:p>
            <a:pPr marL="0" indent="0">
              <a:buNone/>
            </a:pPr>
            <a:endParaRPr lang="en-US" i="1" dirty="0">
              <a:latin typeface="Avenir Book" panose="02000503020000020003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95411C-1DE6-3900-E50A-C3092463C564}"/>
              </a:ext>
            </a:extLst>
          </p:cNvPr>
          <p:cNvSpPr txBox="1"/>
          <p:nvPr/>
        </p:nvSpPr>
        <p:spPr>
          <a:xfrm>
            <a:off x="253813" y="6311900"/>
            <a:ext cx="116843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Here Ice sp. heat = 2106.1 J/(kg K), Latent heat of fusion of water = 333.55 kJ/kg, &amp; Melting Temp. = 273.16 K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BAC1C9-B136-C5DF-3267-6B4268548B7E}"/>
              </a:ext>
            </a:extLst>
          </p:cNvPr>
          <p:cNvSpPr txBox="1"/>
          <p:nvPr/>
        </p:nvSpPr>
        <p:spPr>
          <a:xfrm>
            <a:off x="9175657" y="566241"/>
            <a:ext cx="237841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CT scan of Wet snow 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[Ebner et al., 2020]</a:t>
            </a:r>
          </a:p>
          <a:p>
            <a:pPr algn="ctr"/>
            <a:endParaRPr lang="en-US" dirty="0"/>
          </a:p>
        </p:txBody>
      </p:sp>
      <p:pic>
        <p:nvPicPr>
          <p:cNvPr id="11" name="Picture 10" descr="A close-up of a frozen river&#10;&#10;AI-generated content may be incorrect.">
            <a:extLst>
              <a:ext uri="{FF2B5EF4-FFF2-40B4-BE49-F238E27FC236}">
                <a16:creationId xmlns:a16="http://schemas.microsoft.com/office/drawing/2014/main" id="{0BEF7327-E890-8E57-9897-CD5F5D18CEB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831" r="75574" b="11775"/>
          <a:stretch>
            <a:fillRect/>
          </a:stretch>
        </p:blipFill>
        <p:spPr>
          <a:xfrm>
            <a:off x="9175657" y="1168023"/>
            <a:ext cx="2331992" cy="22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5938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4DC8E4F-CC89-BB5E-EE50-708183698D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47691" b="74053"/>
          <a:stretch>
            <a:fillRect/>
          </a:stretch>
        </p:blipFill>
        <p:spPr>
          <a:xfrm>
            <a:off x="450038" y="1690688"/>
            <a:ext cx="5484037" cy="3983831"/>
          </a:xfrm>
        </p:spPr>
      </p:pic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9A28BBBD-63C3-4FAC-50EE-E93A1DB05F9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7712" t="25644" b="49394"/>
          <a:stretch>
            <a:fillRect/>
          </a:stretch>
        </p:blipFill>
        <p:spPr>
          <a:xfrm>
            <a:off x="6257926" y="1829812"/>
            <a:ext cx="5499734" cy="384470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C070BD-396C-5AD1-FFEE-6BF27AE97EFA}"/>
              </a:ext>
            </a:extLst>
          </p:cNvPr>
          <p:cNvSpPr txBox="1"/>
          <p:nvPr/>
        </p:nvSpPr>
        <p:spPr>
          <a:xfrm>
            <a:off x="-4762" y="1237409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Temp. = </a:t>
            </a:r>
            <a:r>
              <a:rPr lang="en-US" b="1" u="sng" dirty="0">
                <a:latin typeface="Avenir Book" panose="02000503020000020003" pitchFamily="2" charset="0"/>
              </a:rPr>
              <a:t>(Temperature – Melting temp.)</a:t>
            </a:r>
          </a:p>
          <a:p>
            <a:r>
              <a:rPr lang="en-US" b="1" dirty="0">
                <a:latin typeface="Avenir Book" panose="02000503020000020003" pitchFamily="2" charset="0"/>
              </a:rPr>
              <a:t>			         Melting Temp.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74F28EC-8518-0887-AD02-E5FFCA400023}"/>
              </a:ext>
            </a:extLst>
          </p:cNvPr>
          <p:cNvSpPr txBox="1"/>
          <p:nvPr/>
        </p:nvSpPr>
        <p:spPr>
          <a:xfrm>
            <a:off x="5957412" y="1318371"/>
            <a:ext cx="61007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Avenir Book" panose="02000503020000020003" pitchFamily="2" charset="0"/>
              </a:rPr>
              <a:t>Liquid water content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FA3B991-66D1-F3CE-5A49-FEEC762A0731}"/>
              </a:ext>
            </a:extLst>
          </p:cNvPr>
          <p:cNvSpPr/>
          <p:nvPr/>
        </p:nvSpPr>
        <p:spPr>
          <a:xfrm>
            <a:off x="1205948" y="2337019"/>
            <a:ext cx="503582" cy="4373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6564E4-BB49-4713-01C2-4D4DF4C24C9F}"/>
              </a:ext>
            </a:extLst>
          </p:cNvPr>
          <p:cNvSpPr/>
          <p:nvPr/>
        </p:nvSpPr>
        <p:spPr>
          <a:xfrm>
            <a:off x="7030279" y="2189255"/>
            <a:ext cx="503582" cy="43732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BDEA453-50FC-296C-4FDB-299093587939}"/>
              </a:ext>
            </a:extLst>
          </p:cNvPr>
          <p:cNvSpPr txBox="1"/>
          <p:nvPr/>
        </p:nvSpPr>
        <p:spPr>
          <a:xfrm>
            <a:off x="1305340" y="5582185"/>
            <a:ext cx="3491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Composition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6CF013-1F99-298B-0361-99D1241B230F}"/>
              </a:ext>
            </a:extLst>
          </p:cNvPr>
          <p:cNvSpPr txBox="1"/>
          <p:nvPr/>
        </p:nvSpPr>
        <p:spPr>
          <a:xfrm rot="16200000">
            <a:off x="-2692177" y="1782271"/>
            <a:ext cx="6122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Enthalpy</a:t>
            </a:r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F9120F0-998A-5162-5D23-705677012993}"/>
              </a:ext>
            </a:extLst>
          </p:cNvPr>
          <p:cNvSpPr txBox="1"/>
          <p:nvPr/>
        </p:nvSpPr>
        <p:spPr>
          <a:xfrm>
            <a:off x="7055006" y="5582185"/>
            <a:ext cx="3491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Composition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8313410-88BD-BC9C-D023-048C01A4B31B}"/>
              </a:ext>
            </a:extLst>
          </p:cNvPr>
          <p:cNvSpPr txBox="1"/>
          <p:nvPr/>
        </p:nvSpPr>
        <p:spPr>
          <a:xfrm rot="16200000">
            <a:off x="3076944" y="1782271"/>
            <a:ext cx="6122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Enthalpy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254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5DAF6-4D5D-D89D-B695-9888E4F9E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6830"/>
            <a:ext cx="10515600" cy="1325563"/>
          </a:xfrm>
        </p:spPr>
        <p:txBody>
          <a:bodyPr>
            <a:normAutofit/>
          </a:bodyPr>
          <a:lstStyle/>
          <a:p>
            <a:br>
              <a:rPr lang="en-US" b="1" dirty="0">
                <a:latin typeface="Avenir Book" panose="02000503020000020003" pitchFamily="2" charset="0"/>
              </a:rPr>
            </a:b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BD0082-F5A1-985D-DA92-E65CAC2A8774}"/>
              </a:ext>
            </a:extLst>
          </p:cNvPr>
          <p:cNvSpPr txBox="1"/>
          <p:nvPr/>
        </p:nvSpPr>
        <p:spPr>
          <a:xfrm>
            <a:off x="4129178" y="5847154"/>
            <a:ext cx="34919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Composition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F78980-38BB-1596-9F58-566D0DBD88AE}"/>
              </a:ext>
            </a:extLst>
          </p:cNvPr>
          <p:cNvSpPr txBox="1"/>
          <p:nvPr/>
        </p:nvSpPr>
        <p:spPr>
          <a:xfrm rot="16200000">
            <a:off x="322175" y="1889341"/>
            <a:ext cx="61225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Dimensionless Enthalpy</a:t>
            </a:r>
            <a:endParaRPr lang="en-US" dirty="0"/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07169DB2-D88F-E54C-0A85-C0A9893EB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093" y="1455036"/>
            <a:ext cx="4625507" cy="435133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6335A3F-0903-71BD-02EC-28C5CCA0449B}"/>
              </a:ext>
            </a:extLst>
          </p:cNvPr>
          <p:cNvSpPr txBox="1"/>
          <p:nvPr/>
        </p:nvSpPr>
        <p:spPr>
          <a:xfrm>
            <a:off x="2826031" y="780729"/>
            <a:ext cx="609824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latin typeface="Avenir Book" panose="02000503020000020003" pitchFamily="2" charset="0"/>
              </a:rPr>
              <a:t>Dimensionless flux of dimensionless composition or enthalpy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8445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17D78-EEAF-8AE8-41B9-C5FC6FC4A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Avenir Book" panose="02000503020000020003" pitchFamily="2" charset="0"/>
              </a:rPr>
              <a:t>Steps to construct solution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9F17F-A7BB-FD6D-D2D4-28E1CEE340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Problem: </a:t>
            </a:r>
            <a:r>
              <a:rPr lang="en-US" dirty="0">
                <a:latin typeface="Avenir Book" panose="02000503020000020003" pitchFamily="2" charset="0"/>
              </a:rPr>
              <a:t>Initial value problem with a jump</a:t>
            </a:r>
          </a:p>
          <a:p>
            <a:r>
              <a:rPr lang="en-US" b="1" dirty="0">
                <a:latin typeface="Avenir Book" panose="02000503020000020003" pitchFamily="2" charset="0"/>
              </a:rPr>
              <a:t>Steps to sketch an analytic solution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Calculate dimensionless composition and enthalpy </a:t>
            </a:r>
          </a:p>
          <a:p>
            <a:pPr marL="457200" lvl="1" indent="0">
              <a:buNone/>
            </a:pPr>
            <a:r>
              <a:rPr lang="en-US" dirty="0">
                <a:latin typeface="Avenir Book" panose="02000503020000020003" pitchFamily="2" charset="0"/>
              </a:rPr>
              <a:t>   from initial condition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Plot the top &amp; bottom states on Composition – </a:t>
            </a:r>
          </a:p>
          <a:p>
            <a:pPr marL="457200" lvl="1" indent="0">
              <a:buNone/>
            </a:pPr>
            <a:r>
              <a:rPr lang="en-US" dirty="0">
                <a:latin typeface="Avenir Book" panose="02000503020000020003" pitchFamily="2" charset="0"/>
              </a:rPr>
              <a:t>   Enthalpy hodograph plane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Connect the state points appropriately via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Avenir Book" panose="02000503020000020003" pitchFamily="2" charset="0"/>
              </a:rPr>
              <a:t>slow path (constant flux lines)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Avenir Book" panose="02000503020000020003" pitchFamily="2" charset="0"/>
              </a:rPr>
              <a:t>fast path (constant porosity lines)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>
                <a:latin typeface="Avenir Book" panose="02000503020000020003" pitchFamily="2" charset="0"/>
              </a:rPr>
              <a:t>extended path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latin typeface="Avenir Book" panose="02000503020000020003" pitchFamily="2" charset="0"/>
              </a:rPr>
              <a:t>Extract physical quantities from resulting solution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64697D-54B1-A1A3-B538-ECE80406F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1693" y="1936376"/>
            <a:ext cx="3650307" cy="384585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05F7C6-801B-4F67-65D3-E2891E6B52ED}"/>
              </a:ext>
            </a:extLst>
          </p:cNvPr>
          <p:cNvSpPr txBox="1"/>
          <p:nvPr/>
        </p:nvSpPr>
        <p:spPr>
          <a:xfrm>
            <a:off x="9476816" y="5658591"/>
            <a:ext cx="6098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Avenir Book" panose="02000503020000020003" pitchFamily="2" charset="0"/>
              </a:rPr>
              <a:t>Hodograph plane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84786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012E20-363E-B2CD-2D28-0AE798E0F6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7D253-4710-D674-8FD6-56A68291B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18063"/>
          </a:xfrm>
        </p:spPr>
        <p:txBody>
          <a:bodyPr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Cases with temperate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r>
              <a:rPr lang="en-US" dirty="0">
                <a:latin typeface="Avenir Book" panose="02000503020000020003" pitchFamily="2" charset="0"/>
              </a:rPr>
              <a:t> </a:t>
            </a:r>
            <a:br>
              <a:rPr lang="en-US" dirty="0">
                <a:latin typeface="Avenir Book" panose="02000503020000020003" pitchFamily="2" charset="0"/>
              </a:rPr>
            </a:br>
            <a:r>
              <a:rPr lang="en-US" dirty="0">
                <a:latin typeface="Avenir Book" panose="02000503020000020003" pitchFamily="2" charset="0"/>
              </a:rPr>
              <a:t>(Three phase region only)</a:t>
            </a:r>
          </a:p>
        </p:txBody>
      </p:sp>
    </p:spTree>
    <p:extLst>
      <p:ext uri="{BB962C8B-B14F-4D97-AF65-F5344CB8AC3E}">
        <p14:creationId xmlns:p14="http://schemas.microsoft.com/office/powerpoint/2010/main" val="25294768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32987650-E80B-E1F0-CBB3-603E0FFC6B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7844" y="1633175"/>
            <a:ext cx="3742447" cy="4351338"/>
          </a:xfr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0D058EC9-0C67-2273-30CA-FA33AD108371}"/>
              </a:ext>
            </a:extLst>
          </p:cNvPr>
          <p:cNvSpPr txBox="1"/>
          <p:nvPr/>
        </p:nvSpPr>
        <p:spPr>
          <a:xfrm>
            <a:off x="4202206" y="3808844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(0.7,0.4)</a:t>
            </a:r>
            <a:endParaRPr lang="en-US" sz="1400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50C16EA-85A4-5E1B-0F5D-81EBC7CE527F}"/>
              </a:ext>
            </a:extLst>
          </p:cNvPr>
          <p:cNvSpPr txBox="1"/>
          <p:nvPr/>
        </p:nvSpPr>
        <p:spPr>
          <a:xfrm>
            <a:off x="5069930" y="3135899"/>
            <a:ext cx="609958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1" dirty="0">
                <a:latin typeface="Avenir Book" panose="02000503020000020003" pitchFamily="2" charset="0"/>
              </a:rPr>
              <a:t>(0.895,0.45)</a:t>
            </a:r>
            <a:endParaRPr lang="en-US" sz="1400" b="1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429DF4DE-049F-1A24-B9FE-523E5E4EA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5997" y="1798531"/>
            <a:ext cx="4993640" cy="4078139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D8D44019-8EF1-BFDD-C71D-8ADFF9D35078}"/>
              </a:ext>
            </a:extLst>
          </p:cNvPr>
          <p:cNvSpPr txBox="1"/>
          <p:nvPr/>
        </p:nvSpPr>
        <p:spPr>
          <a:xfrm>
            <a:off x="3778370" y="327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6D355291-EC41-925F-6359-3013EDCE5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832" y="1358585"/>
            <a:ext cx="6121879" cy="459141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9A64F6-8CDC-B5B6-8A17-A7A7B2635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venir Book" panose="02000503020000020003" pitchFamily="2" charset="0"/>
              </a:rPr>
              <a:t>Case I: Steady melt flux in temperate </a:t>
            </a:r>
            <a:r>
              <a:rPr lang="en-US" dirty="0" err="1">
                <a:latin typeface="Avenir Book" panose="02000503020000020003" pitchFamily="2" charset="0"/>
              </a:rPr>
              <a:t>firn</a:t>
            </a:r>
            <a:endParaRPr lang="en-US" dirty="0"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8425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11474</TotalTime>
  <Words>887</Words>
  <Application>Microsoft Macintosh PowerPoint</Application>
  <PresentationFormat>Widescreen</PresentationFormat>
  <Paragraphs>123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Aptos</vt:lpstr>
      <vt:lpstr>Aptos Display</vt:lpstr>
      <vt:lpstr>Arial</vt:lpstr>
      <vt:lpstr>Avenir Book</vt:lpstr>
      <vt:lpstr>Courier New</vt:lpstr>
      <vt:lpstr>Wingdings</vt:lpstr>
      <vt:lpstr>Office Theme</vt:lpstr>
      <vt:lpstr>   A lecture video on Constructing solutions using Unified kinematic wave theory for melt infiltration into firn*</vt:lpstr>
      <vt:lpstr>Unified kinematic wave theory</vt:lpstr>
      <vt:lpstr>Fundamentals</vt:lpstr>
      <vt:lpstr>Fundamentals</vt:lpstr>
      <vt:lpstr>PowerPoint Presentation</vt:lpstr>
      <vt:lpstr> </vt:lpstr>
      <vt:lpstr>Steps to construct solution</vt:lpstr>
      <vt:lpstr>Cases with temperate firn  (Three phase region only)</vt:lpstr>
      <vt:lpstr>Case I: Steady melt flux in temperate firn</vt:lpstr>
      <vt:lpstr>Case II: Melt flux decays with time (drying)</vt:lpstr>
      <vt:lpstr>Case III: Melt flux rises with time (wetting)</vt:lpstr>
      <vt:lpstr>Case IV: Melt flux decays with time with change in porosity</vt:lpstr>
      <vt:lpstr>Case V: Melt flux rises with time with change in porosity</vt:lpstr>
      <vt:lpstr>Case VI: Melt flux rise with time with change in porosity (leading to perched water table)</vt:lpstr>
      <vt:lpstr>Cases with cold firn</vt:lpstr>
      <vt:lpstr>Case VII: Two-layer cold firn with no melt</vt:lpstr>
      <vt:lpstr>Case VIII: Cold firn overlying wet, temperate firn</vt:lpstr>
      <vt:lpstr>Case IX: Sudden rise in melt flux in cold firn</vt:lpstr>
      <vt:lpstr>Case X: Sudden rise in melt flux in cold firn with step change in porosity</vt:lpstr>
      <vt:lpstr>Case XI: Sudden rise in melt flux in cold firn leading to perched water table formation</vt:lpstr>
      <vt:lpstr>Case XII: Sudden rise in melt flux in cold firn leading to perched water table formation</vt:lpstr>
      <vt:lpstr>Validation: Infiltration in multilayered firn</vt:lpstr>
      <vt:lpstr>Numerical solution without heat cond.</vt:lpstr>
      <vt:lpstr>Comparison against analytic solution</vt:lpstr>
      <vt:lpstr>Comparison against analytic solution</vt:lpstr>
      <vt:lpstr>Please refer to Table 2 of manuscript</vt:lpstr>
      <vt:lpstr>In summary</vt:lpstr>
      <vt:lpstr>Thank you!  For any questions, please contact me at mashadab@princeton.edu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Mohammad Afzal Shadab</dc:creator>
  <cp:lastModifiedBy>Mohammad Afzal Shadab</cp:lastModifiedBy>
  <cp:revision>55</cp:revision>
  <dcterms:created xsi:type="dcterms:W3CDTF">2025-06-28T18:16:22Z</dcterms:created>
  <dcterms:modified xsi:type="dcterms:W3CDTF">2025-07-06T17:31:16Z</dcterms:modified>
</cp:coreProperties>
</file>

<file path=docProps/thumbnail.jpeg>
</file>